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76" r:id="rId8"/>
    <p:sldId id="263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7" r:id="rId17"/>
  </p:sldIdLst>
  <p:sldSz cx="18288000" cy="10287000"/>
  <p:notesSz cx="6858000" cy="9144000"/>
  <p:embeddedFontLst>
    <p:embeddedFont>
      <p:font typeface="DM Sans Italics" charset="0"/>
      <p:regular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DM Sans" charset="0"/>
      <p:regular r:id="rId23"/>
    </p:embeddedFont>
    <p:embeddedFont>
      <p:font typeface="Canva Sans Bold" charset="0"/>
      <p:regular r:id="rId24"/>
    </p:embeddedFont>
    <p:embeddedFont>
      <p:font typeface="Canva Sans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-32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5" Type="http://schemas.openxmlformats.org/officeDocument/2006/relationships/image" Target="../media/image131.sv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88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7.svg"/><Relationship Id="rId87" Type="http://schemas.openxmlformats.org/officeDocument/2006/relationships/image" Target="../media/image12.png"/><Relationship Id="rId5" Type="http://schemas.openxmlformats.org/officeDocument/2006/relationships/image" Target="../media/image10.png"/><Relationship Id="rId86" Type="http://schemas.openxmlformats.org/officeDocument/2006/relationships/image" Target="../media/image11.png"/><Relationship Id="rId4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45982"/>
            <a:ext cx="15501768" cy="10744559"/>
          </a:xfrm>
          <a:custGeom>
            <a:avLst/>
            <a:gdLst/>
            <a:ahLst/>
            <a:cxnLst/>
            <a:rect l="l" t="t" r="r" b="b"/>
            <a:pathLst>
              <a:path w="15501768" h="10744559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b="-4427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97689" y="-1791025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04687" y="8319201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190957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702110" y="3011723"/>
            <a:ext cx="8872538" cy="4629150"/>
            <a:chOff x="0" y="0"/>
            <a:chExt cx="2336800" cy="1219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6800" cy="1219200"/>
            </a:xfrm>
            <a:custGeom>
              <a:avLst/>
              <a:gdLst/>
              <a:ahLst/>
              <a:cxnLst/>
              <a:rect l="l" t="t" r="r" b="b"/>
              <a:pathLst>
                <a:path w="2336800" h="1219200">
                  <a:moveTo>
                    <a:pt x="6108" y="0"/>
                  </a:moveTo>
                  <a:lnTo>
                    <a:pt x="2330692" y="0"/>
                  </a:lnTo>
                  <a:cubicBezTo>
                    <a:pt x="2334065" y="0"/>
                    <a:pt x="2336800" y="2735"/>
                    <a:pt x="2336800" y="6108"/>
                  </a:cubicBezTo>
                  <a:lnTo>
                    <a:pt x="2336800" y="1213092"/>
                  </a:lnTo>
                  <a:cubicBezTo>
                    <a:pt x="2336800" y="1216465"/>
                    <a:pt x="2334065" y="1219200"/>
                    <a:pt x="2330692" y="1219200"/>
                  </a:cubicBezTo>
                  <a:lnTo>
                    <a:pt x="6108" y="1219200"/>
                  </a:lnTo>
                  <a:cubicBezTo>
                    <a:pt x="2735" y="1219200"/>
                    <a:pt x="0" y="1216465"/>
                    <a:pt x="0" y="1213092"/>
                  </a:cubicBezTo>
                  <a:lnTo>
                    <a:pt x="0" y="6108"/>
                  </a:lnTo>
                  <a:cubicBezTo>
                    <a:pt x="0" y="2735"/>
                    <a:pt x="2735" y="0"/>
                    <a:pt x="6108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6800" cy="1247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051703" y="3466219"/>
            <a:ext cx="818459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8"/>
              </a:lnSpc>
            </a:pPr>
            <a:r>
              <a:rPr lang="en-US" sz="10424" dirty="0" smtClean="0">
                <a:solidFill>
                  <a:srgbClr val="FFFFFF"/>
                </a:solidFill>
                <a:latin typeface="Now Bold"/>
              </a:rPr>
              <a:t>STUDENT</a:t>
            </a:r>
            <a:endParaRPr lang="en-US" sz="10424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76224" y="6869454"/>
            <a:ext cx="613555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6"/>
              </a:lnSpc>
              <a:spcBef>
                <a:spcPct val="0"/>
              </a:spcBef>
            </a:pPr>
            <a:r>
              <a:rPr lang="en-US" sz="2931" dirty="0">
                <a:solidFill>
                  <a:srgbClr val="FFFFFF"/>
                </a:solidFill>
                <a:latin typeface="DM Sans"/>
              </a:rPr>
              <a:t>Presented by: </a:t>
            </a:r>
            <a:r>
              <a:rPr lang="en-US" sz="2931" dirty="0" smtClean="0">
                <a:solidFill>
                  <a:srgbClr val="FFFFFF"/>
                </a:solidFill>
                <a:latin typeface="DM Sans"/>
              </a:rPr>
              <a:t>NUMEER QADRI</a:t>
            </a:r>
            <a:endParaRPr lang="en-US" sz="2931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58622" y="1190957"/>
            <a:ext cx="2543488" cy="4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endParaRPr lang="en-US" sz="2845" spc="-56" dirty="0">
              <a:solidFill>
                <a:srgbClr val="FFFAEB"/>
              </a:solidFill>
              <a:latin typeface="DM Sans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051703" y="5217897"/>
            <a:ext cx="818459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8"/>
              </a:lnSpc>
            </a:pPr>
            <a:r>
              <a:rPr lang="en-US" sz="10424" dirty="0" smtClean="0">
                <a:solidFill>
                  <a:srgbClr val="0ABFFF"/>
                </a:solidFill>
                <a:latin typeface="Now Bold"/>
              </a:rPr>
              <a:t>INTEREST</a:t>
            </a:r>
            <a:endParaRPr lang="en-US" sz="10424" dirty="0">
              <a:solidFill>
                <a:srgbClr val="0ABFFF"/>
              </a:solidFill>
              <a:latin typeface="Now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8200" y="8191500"/>
            <a:ext cx="6337951" cy="577073"/>
          </a:xfrm>
          <a:custGeom>
            <a:avLst/>
            <a:gdLst/>
            <a:ahLst/>
            <a:cxnLst/>
            <a:rect l="l" t="t" r="r" b="b"/>
            <a:pathLst>
              <a:path w="6337951" h="577073">
                <a:moveTo>
                  <a:pt x="0" y="0"/>
                </a:moveTo>
                <a:lnTo>
                  <a:pt x="6337951" y="0"/>
                </a:lnTo>
                <a:lnTo>
                  <a:pt x="6337951" y="577073"/>
                </a:lnTo>
                <a:lnTo>
                  <a:pt x="0" y="577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9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291626"/>
            <a:ext cx="6337951" cy="4899873"/>
            <a:chOff x="0" y="0"/>
            <a:chExt cx="1669255" cy="10990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9255" cy="1099064"/>
            </a:xfrm>
            <a:custGeom>
              <a:avLst/>
              <a:gdLst/>
              <a:ahLst/>
              <a:cxnLst/>
              <a:rect l="l" t="t" r="r" b="b"/>
              <a:pathLst>
                <a:path w="1669255" h="1099064">
                  <a:moveTo>
                    <a:pt x="14658" y="0"/>
                  </a:moveTo>
                  <a:lnTo>
                    <a:pt x="1654596" y="0"/>
                  </a:lnTo>
                  <a:cubicBezTo>
                    <a:pt x="1658484" y="0"/>
                    <a:pt x="1662212" y="1544"/>
                    <a:pt x="1664961" y="4293"/>
                  </a:cubicBezTo>
                  <a:cubicBezTo>
                    <a:pt x="1667710" y="7042"/>
                    <a:pt x="1669255" y="10771"/>
                    <a:pt x="1669255" y="14658"/>
                  </a:cubicBezTo>
                  <a:lnTo>
                    <a:pt x="1669255" y="1084406"/>
                  </a:lnTo>
                  <a:cubicBezTo>
                    <a:pt x="1669255" y="1088293"/>
                    <a:pt x="1667710" y="1092022"/>
                    <a:pt x="1664961" y="1094770"/>
                  </a:cubicBezTo>
                  <a:cubicBezTo>
                    <a:pt x="1662212" y="1097519"/>
                    <a:pt x="1658484" y="1099064"/>
                    <a:pt x="1654596" y="1099064"/>
                  </a:cubicBezTo>
                  <a:lnTo>
                    <a:pt x="14658" y="1099064"/>
                  </a:lnTo>
                  <a:cubicBezTo>
                    <a:pt x="10771" y="1099064"/>
                    <a:pt x="7042" y="1097519"/>
                    <a:pt x="4293" y="1094770"/>
                  </a:cubicBezTo>
                  <a:cubicBezTo>
                    <a:pt x="1544" y="1092022"/>
                    <a:pt x="0" y="1088293"/>
                    <a:pt x="0" y="1084406"/>
                  </a:cubicBezTo>
                  <a:lnTo>
                    <a:pt x="0" y="14658"/>
                  </a:lnTo>
                  <a:cubicBezTo>
                    <a:pt x="0" y="10771"/>
                    <a:pt x="1544" y="7042"/>
                    <a:pt x="4293" y="4293"/>
                  </a:cubicBezTo>
                  <a:cubicBezTo>
                    <a:pt x="7042" y="1544"/>
                    <a:pt x="10771" y="0"/>
                    <a:pt x="14658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69255" cy="112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28023" y="-830277"/>
            <a:ext cx="1652680" cy="2314575"/>
            <a:chOff x="0" y="0"/>
            <a:chExt cx="435274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85234" y="4974056"/>
            <a:ext cx="56248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dirty="0" smtClean="0">
                <a:solidFill>
                  <a:srgbClr val="FFFFFF"/>
                </a:solidFill>
                <a:latin typeface="Now Bold"/>
              </a:rPr>
              <a:t>Add Student</a:t>
            </a:r>
            <a:endParaRPr lang="en-US" sz="4042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1002" y="5656354"/>
            <a:ext cx="5333347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77"/>
              </a:lnSpc>
              <a:spcBef>
                <a:spcPct val="0"/>
              </a:spcBef>
            </a:pP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If the user have permission user ca</a:t>
            </a: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n add a new record. If the user interest is not in a interest dropdown user can select the -------  so that new interest field is visible user can type a new interest. The permissions field is optional.</a:t>
            </a:r>
            <a:endParaRPr lang="en-US" sz="1918" spc="-47" dirty="0">
              <a:solidFill>
                <a:srgbClr val="FFFFFF"/>
              </a:solidFill>
              <a:latin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1420931" y="-830277"/>
            <a:ext cx="10589798" cy="2314575"/>
            <a:chOff x="0" y="0"/>
            <a:chExt cx="2789082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9082" cy="609600"/>
            </a:xfrm>
            <a:custGeom>
              <a:avLst/>
              <a:gdLst/>
              <a:ahLst/>
              <a:cxnLst/>
              <a:rect l="l" t="t" r="r" b="b"/>
              <a:pathLst>
                <a:path w="2789082" h="609600">
                  <a:moveTo>
                    <a:pt x="203200" y="0"/>
                  </a:moveTo>
                  <a:lnTo>
                    <a:pt x="2789082" y="0"/>
                  </a:lnTo>
                  <a:lnTo>
                    <a:pt x="25858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76200"/>
              <a:ext cx="2585882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56745" y="-9566"/>
            <a:ext cx="1066666" cy="1493864"/>
            <a:chOff x="0" y="0"/>
            <a:chExt cx="435274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098893" y="3605609"/>
            <a:ext cx="2163732" cy="1121207"/>
          </a:xfrm>
          <a:custGeom>
            <a:avLst/>
            <a:gdLst/>
            <a:ahLst/>
            <a:cxnLst/>
            <a:rect l="l" t="t" r="r" b="b"/>
            <a:pathLst>
              <a:path w="2163732" h="1121207">
                <a:moveTo>
                  <a:pt x="0" y="0"/>
                </a:moveTo>
                <a:lnTo>
                  <a:pt x="2163732" y="0"/>
                </a:lnTo>
                <a:lnTo>
                  <a:pt x="2163732" y="1121206"/>
                </a:lnTo>
                <a:lnTo>
                  <a:pt x="0" y="1121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59041"/>
            <a:ext cx="9829800" cy="779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06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8200" y="8191500"/>
            <a:ext cx="6337951" cy="577073"/>
          </a:xfrm>
          <a:custGeom>
            <a:avLst/>
            <a:gdLst/>
            <a:ahLst/>
            <a:cxnLst/>
            <a:rect l="l" t="t" r="r" b="b"/>
            <a:pathLst>
              <a:path w="6337951" h="577073">
                <a:moveTo>
                  <a:pt x="0" y="0"/>
                </a:moveTo>
                <a:lnTo>
                  <a:pt x="6337951" y="0"/>
                </a:lnTo>
                <a:lnTo>
                  <a:pt x="6337951" y="577073"/>
                </a:lnTo>
                <a:lnTo>
                  <a:pt x="0" y="577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9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291626"/>
            <a:ext cx="6337951" cy="4899873"/>
            <a:chOff x="0" y="0"/>
            <a:chExt cx="1669255" cy="10990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9255" cy="1099064"/>
            </a:xfrm>
            <a:custGeom>
              <a:avLst/>
              <a:gdLst/>
              <a:ahLst/>
              <a:cxnLst/>
              <a:rect l="l" t="t" r="r" b="b"/>
              <a:pathLst>
                <a:path w="1669255" h="1099064">
                  <a:moveTo>
                    <a:pt x="14658" y="0"/>
                  </a:moveTo>
                  <a:lnTo>
                    <a:pt x="1654596" y="0"/>
                  </a:lnTo>
                  <a:cubicBezTo>
                    <a:pt x="1658484" y="0"/>
                    <a:pt x="1662212" y="1544"/>
                    <a:pt x="1664961" y="4293"/>
                  </a:cubicBezTo>
                  <a:cubicBezTo>
                    <a:pt x="1667710" y="7042"/>
                    <a:pt x="1669255" y="10771"/>
                    <a:pt x="1669255" y="14658"/>
                  </a:cubicBezTo>
                  <a:lnTo>
                    <a:pt x="1669255" y="1084406"/>
                  </a:lnTo>
                  <a:cubicBezTo>
                    <a:pt x="1669255" y="1088293"/>
                    <a:pt x="1667710" y="1092022"/>
                    <a:pt x="1664961" y="1094770"/>
                  </a:cubicBezTo>
                  <a:cubicBezTo>
                    <a:pt x="1662212" y="1097519"/>
                    <a:pt x="1658484" y="1099064"/>
                    <a:pt x="1654596" y="1099064"/>
                  </a:cubicBezTo>
                  <a:lnTo>
                    <a:pt x="14658" y="1099064"/>
                  </a:lnTo>
                  <a:cubicBezTo>
                    <a:pt x="10771" y="1099064"/>
                    <a:pt x="7042" y="1097519"/>
                    <a:pt x="4293" y="1094770"/>
                  </a:cubicBezTo>
                  <a:cubicBezTo>
                    <a:pt x="1544" y="1092022"/>
                    <a:pt x="0" y="1088293"/>
                    <a:pt x="0" y="1084406"/>
                  </a:cubicBezTo>
                  <a:lnTo>
                    <a:pt x="0" y="14658"/>
                  </a:lnTo>
                  <a:cubicBezTo>
                    <a:pt x="0" y="10771"/>
                    <a:pt x="1544" y="7042"/>
                    <a:pt x="4293" y="4293"/>
                  </a:cubicBezTo>
                  <a:cubicBezTo>
                    <a:pt x="7042" y="1544"/>
                    <a:pt x="10771" y="0"/>
                    <a:pt x="14658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69255" cy="112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28023" y="-830277"/>
            <a:ext cx="1652680" cy="2314575"/>
            <a:chOff x="0" y="0"/>
            <a:chExt cx="435274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85234" y="4974056"/>
            <a:ext cx="56248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dirty="0" smtClean="0">
                <a:solidFill>
                  <a:srgbClr val="FFFFFF"/>
                </a:solidFill>
                <a:latin typeface="Now Bold"/>
              </a:rPr>
              <a:t>Update Student</a:t>
            </a:r>
            <a:endParaRPr lang="en-US" sz="4042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1002" y="5656354"/>
            <a:ext cx="5333347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77"/>
              </a:lnSpc>
              <a:spcBef>
                <a:spcPct val="0"/>
              </a:spcBef>
            </a:pP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If the user have permission user ca</a:t>
            </a: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n update a existing record. All the fields are pre-filled user can perform necessary changes.</a:t>
            </a:r>
            <a:endParaRPr lang="en-US" sz="1918" spc="-47" dirty="0">
              <a:solidFill>
                <a:srgbClr val="FFFFFF"/>
              </a:solidFill>
              <a:latin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1420931" y="-830277"/>
            <a:ext cx="10589798" cy="2314575"/>
            <a:chOff x="0" y="0"/>
            <a:chExt cx="2789082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9082" cy="609600"/>
            </a:xfrm>
            <a:custGeom>
              <a:avLst/>
              <a:gdLst/>
              <a:ahLst/>
              <a:cxnLst/>
              <a:rect l="l" t="t" r="r" b="b"/>
              <a:pathLst>
                <a:path w="2789082" h="609600">
                  <a:moveTo>
                    <a:pt x="203200" y="0"/>
                  </a:moveTo>
                  <a:lnTo>
                    <a:pt x="2789082" y="0"/>
                  </a:lnTo>
                  <a:lnTo>
                    <a:pt x="25858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76200"/>
              <a:ext cx="2585882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56745" y="-9566"/>
            <a:ext cx="1066666" cy="1493864"/>
            <a:chOff x="0" y="0"/>
            <a:chExt cx="435274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098893" y="3605609"/>
            <a:ext cx="2163732" cy="1121207"/>
          </a:xfrm>
          <a:custGeom>
            <a:avLst/>
            <a:gdLst/>
            <a:ahLst/>
            <a:cxnLst/>
            <a:rect l="l" t="t" r="r" b="b"/>
            <a:pathLst>
              <a:path w="2163732" h="1121207">
                <a:moveTo>
                  <a:pt x="0" y="0"/>
                </a:moveTo>
                <a:lnTo>
                  <a:pt x="2163732" y="0"/>
                </a:lnTo>
                <a:lnTo>
                  <a:pt x="2163732" y="1121206"/>
                </a:lnTo>
                <a:lnTo>
                  <a:pt x="0" y="1121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668087"/>
            <a:ext cx="10134600" cy="722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46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8200" y="8480036"/>
            <a:ext cx="6337951" cy="577073"/>
          </a:xfrm>
          <a:custGeom>
            <a:avLst/>
            <a:gdLst/>
            <a:ahLst/>
            <a:cxnLst/>
            <a:rect l="l" t="t" r="r" b="b"/>
            <a:pathLst>
              <a:path w="6337951" h="577073">
                <a:moveTo>
                  <a:pt x="0" y="0"/>
                </a:moveTo>
                <a:lnTo>
                  <a:pt x="6337951" y="0"/>
                </a:lnTo>
                <a:lnTo>
                  <a:pt x="6337951" y="577073"/>
                </a:lnTo>
                <a:lnTo>
                  <a:pt x="0" y="577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9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291626"/>
            <a:ext cx="6337951" cy="5280874"/>
            <a:chOff x="0" y="0"/>
            <a:chExt cx="1669255" cy="10990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9255" cy="1099064"/>
            </a:xfrm>
            <a:custGeom>
              <a:avLst/>
              <a:gdLst/>
              <a:ahLst/>
              <a:cxnLst/>
              <a:rect l="l" t="t" r="r" b="b"/>
              <a:pathLst>
                <a:path w="1669255" h="1099064">
                  <a:moveTo>
                    <a:pt x="14658" y="0"/>
                  </a:moveTo>
                  <a:lnTo>
                    <a:pt x="1654596" y="0"/>
                  </a:lnTo>
                  <a:cubicBezTo>
                    <a:pt x="1658484" y="0"/>
                    <a:pt x="1662212" y="1544"/>
                    <a:pt x="1664961" y="4293"/>
                  </a:cubicBezTo>
                  <a:cubicBezTo>
                    <a:pt x="1667710" y="7042"/>
                    <a:pt x="1669255" y="10771"/>
                    <a:pt x="1669255" y="14658"/>
                  </a:cubicBezTo>
                  <a:lnTo>
                    <a:pt x="1669255" y="1084406"/>
                  </a:lnTo>
                  <a:cubicBezTo>
                    <a:pt x="1669255" y="1088293"/>
                    <a:pt x="1667710" y="1092022"/>
                    <a:pt x="1664961" y="1094770"/>
                  </a:cubicBezTo>
                  <a:cubicBezTo>
                    <a:pt x="1662212" y="1097519"/>
                    <a:pt x="1658484" y="1099064"/>
                    <a:pt x="1654596" y="1099064"/>
                  </a:cubicBezTo>
                  <a:lnTo>
                    <a:pt x="14658" y="1099064"/>
                  </a:lnTo>
                  <a:cubicBezTo>
                    <a:pt x="10771" y="1099064"/>
                    <a:pt x="7042" y="1097519"/>
                    <a:pt x="4293" y="1094770"/>
                  </a:cubicBezTo>
                  <a:cubicBezTo>
                    <a:pt x="1544" y="1092022"/>
                    <a:pt x="0" y="1088293"/>
                    <a:pt x="0" y="1084406"/>
                  </a:cubicBezTo>
                  <a:lnTo>
                    <a:pt x="0" y="14658"/>
                  </a:lnTo>
                  <a:cubicBezTo>
                    <a:pt x="0" y="10771"/>
                    <a:pt x="1544" y="7042"/>
                    <a:pt x="4293" y="4293"/>
                  </a:cubicBezTo>
                  <a:cubicBezTo>
                    <a:pt x="7042" y="1544"/>
                    <a:pt x="10771" y="0"/>
                    <a:pt x="14658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69255" cy="112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28023" y="-830277"/>
            <a:ext cx="1652680" cy="2314575"/>
            <a:chOff x="0" y="0"/>
            <a:chExt cx="435274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85234" y="4974056"/>
            <a:ext cx="56248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dirty="0" smtClean="0">
                <a:solidFill>
                  <a:srgbClr val="FFFFFF"/>
                </a:solidFill>
                <a:latin typeface="Now Bold"/>
              </a:rPr>
              <a:t>Dashboard</a:t>
            </a:r>
            <a:endParaRPr lang="en-US" sz="4042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1002" y="5656354"/>
            <a:ext cx="5333347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77"/>
              </a:lnSpc>
              <a:spcBef>
                <a:spcPct val="0"/>
              </a:spcBef>
            </a:pP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Dashboard contains the various charts and activities performed by users </a:t>
            </a:r>
          </a:p>
          <a:p>
            <a:pPr marL="0" lvl="1" indent="0">
              <a:lnSpc>
                <a:spcPts val="2877"/>
              </a:lnSpc>
              <a:spcBef>
                <a:spcPct val="0"/>
              </a:spcBef>
            </a:pP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Provincial distribution is distribution according to the province actually I am storing the cities but when displaying the chart cities are matched to their provinces and count of that province increase</a:t>
            </a:r>
            <a:endParaRPr lang="en-US" sz="1918" spc="-47" dirty="0">
              <a:solidFill>
                <a:srgbClr val="FFFFFF"/>
              </a:solidFill>
              <a:latin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1420931" y="-830277"/>
            <a:ext cx="10589798" cy="2314575"/>
            <a:chOff x="0" y="0"/>
            <a:chExt cx="2789082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9082" cy="609600"/>
            </a:xfrm>
            <a:custGeom>
              <a:avLst/>
              <a:gdLst/>
              <a:ahLst/>
              <a:cxnLst/>
              <a:rect l="l" t="t" r="r" b="b"/>
              <a:pathLst>
                <a:path w="2789082" h="609600">
                  <a:moveTo>
                    <a:pt x="203200" y="0"/>
                  </a:moveTo>
                  <a:lnTo>
                    <a:pt x="2789082" y="0"/>
                  </a:lnTo>
                  <a:lnTo>
                    <a:pt x="25858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76200"/>
              <a:ext cx="2585882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56745" y="-9566"/>
            <a:ext cx="1066666" cy="1493864"/>
            <a:chOff x="0" y="0"/>
            <a:chExt cx="435274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098893" y="3605609"/>
            <a:ext cx="2163732" cy="1121207"/>
          </a:xfrm>
          <a:custGeom>
            <a:avLst/>
            <a:gdLst/>
            <a:ahLst/>
            <a:cxnLst/>
            <a:rect l="l" t="t" r="r" b="b"/>
            <a:pathLst>
              <a:path w="2163732" h="1121207">
                <a:moveTo>
                  <a:pt x="0" y="0"/>
                </a:moveTo>
                <a:lnTo>
                  <a:pt x="2163732" y="0"/>
                </a:lnTo>
                <a:lnTo>
                  <a:pt x="2163732" y="1121206"/>
                </a:lnTo>
                <a:lnTo>
                  <a:pt x="0" y="1121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458912"/>
            <a:ext cx="10363200" cy="764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78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8200" y="8480036"/>
            <a:ext cx="6337951" cy="577073"/>
          </a:xfrm>
          <a:custGeom>
            <a:avLst/>
            <a:gdLst/>
            <a:ahLst/>
            <a:cxnLst/>
            <a:rect l="l" t="t" r="r" b="b"/>
            <a:pathLst>
              <a:path w="6337951" h="577073">
                <a:moveTo>
                  <a:pt x="0" y="0"/>
                </a:moveTo>
                <a:lnTo>
                  <a:pt x="6337951" y="0"/>
                </a:lnTo>
                <a:lnTo>
                  <a:pt x="6337951" y="577073"/>
                </a:lnTo>
                <a:lnTo>
                  <a:pt x="0" y="577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9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11781" y="3154326"/>
            <a:ext cx="6354870" cy="5418174"/>
            <a:chOff x="-4456" y="-28575"/>
            <a:chExt cx="1673711" cy="1127639"/>
          </a:xfrm>
        </p:grpSpPr>
        <p:sp>
          <p:nvSpPr>
            <p:cNvPr id="5" name="Freeform 5"/>
            <p:cNvSpPr/>
            <p:nvPr/>
          </p:nvSpPr>
          <p:spPr>
            <a:xfrm>
              <a:off x="-4456" y="0"/>
              <a:ext cx="1669255" cy="1099064"/>
            </a:xfrm>
            <a:custGeom>
              <a:avLst/>
              <a:gdLst/>
              <a:ahLst/>
              <a:cxnLst/>
              <a:rect l="l" t="t" r="r" b="b"/>
              <a:pathLst>
                <a:path w="1669255" h="1099064">
                  <a:moveTo>
                    <a:pt x="14658" y="0"/>
                  </a:moveTo>
                  <a:lnTo>
                    <a:pt x="1654596" y="0"/>
                  </a:lnTo>
                  <a:cubicBezTo>
                    <a:pt x="1658484" y="0"/>
                    <a:pt x="1662212" y="1544"/>
                    <a:pt x="1664961" y="4293"/>
                  </a:cubicBezTo>
                  <a:cubicBezTo>
                    <a:pt x="1667710" y="7042"/>
                    <a:pt x="1669255" y="10771"/>
                    <a:pt x="1669255" y="14658"/>
                  </a:cubicBezTo>
                  <a:lnTo>
                    <a:pt x="1669255" y="1084406"/>
                  </a:lnTo>
                  <a:cubicBezTo>
                    <a:pt x="1669255" y="1088293"/>
                    <a:pt x="1667710" y="1092022"/>
                    <a:pt x="1664961" y="1094770"/>
                  </a:cubicBezTo>
                  <a:cubicBezTo>
                    <a:pt x="1662212" y="1097519"/>
                    <a:pt x="1658484" y="1099064"/>
                    <a:pt x="1654596" y="1099064"/>
                  </a:cubicBezTo>
                  <a:lnTo>
                    <a:pt x="14658" y="1099064"/>
                  </a:lnTo>
                  <a:cubicBezTo>
                    <a:pt x="10771" y="1099064"/>
                    <a:pt x="7042" y="1097519"/>
                    <a:pt x="4293" y="1094770"/>
                  </a:cubicBezTo>
                  <a:cubicBezTo>
                    <a:pt x="1544" y="1092022"/>
                    <a:pt x="0" y="1088293"/>
                    <a:pt x="0" y="1084406"/>
                  </a:cubicBezTo>
                  <a:lnTo>
                    <a:pt x="0" y="14658"/>
                  </a:lnTo>
                  <a:cubicBezTo>
                    <a:pt x="0" y="10771"/>
                    <a:pt x="1544" y="7042"/>
                    <a:pt x="4293" y="4293"/>
                  </a:cubicBezTo>
                  <a:cubicBezTo>
                    <a:pt x="7042" y="1544"/>
                    <a:pt x="10771" y="0"/>
                    <a:pt x="14658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69255" cy="112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28023" y="-830277"/>
            <a:ext cx="1652680" cy="2314575"/>
            <a:chOff x="0" y="0"/>
            <a:chExt cx="435274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85234" y="4974056"/>
            <a:ext cx="56248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dirty="0" smtClean="0">
                <a:solidFill>
                  <a:srgbClr val="FFFFFF"/>
                </a:solidFill>
                <a:latin typeface="Now Bold"/>
              </a:rPr>
              <a:t>Dashboard</a:t>
            </a:r>
            <a:endParaRPr lang="en-US" sz="4042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1002" y="5656354"/>
            <a:ext cx="5333347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77"/>
              </a:lnSpc>
              <a:spcBef>
                <a:spcPct val="0"/>
              </a:spcBef>
            </a:pP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Continuation of previous slide it contains the charts of activities, active hours table and table  of activities performed in last 24 hours and 30 days with names</a:t>
            </a:r>
            <a:endParaRPr lang="en-US" sz="1918" spc="-47" dirty="0">
              <a:solidFill>
                <a:srgbClr val="FFFFFF"/>
              </a:solidFill>
              <a:latin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1420931" y="-830277"/>
            <a:ext cx="10589798" cy="2314575"/>
            <a:chOff x="0" y="0"/>
            <a:chExt cx="2789082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9082" cy="609600"/>
            </a:xfrm>
            <a:custGeom>
              <a:avLst/>
              <a:gdLst/>
              <a:ahLst/>
              <a:cxnLst/>
              <a:rect l="l" t="t" r="r" b="b"/>
              <a:pathLst>
                <a:path w="2789082" h="609600">
                  <a:moveTo>
                    <a:pt x="203200" y="0"/>
                  </a:moveTo>
                  <a:lnTo>
                    <a:pt x="2789082" y="0"/>
                  </a:lnTo>
                  <a:lnTo>
                    <a:pt x="25858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76200"/>
              <a:ext cx="2585882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56745" y="-9566"/>
            <a:ext cx="1066666" cy="1493864"/>
            <a:chOff x="0" y="0"/>
            <a:chExt cx="435274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098893" y="3605609"/>
            <a:ext cx="2163732" cy="1121207"/>
          </a:xfrm>
          <a:custGeom>
            <a:avLst/>
            <a:gdLst/>
            <a:ahLst/>
            <a:cxnLst/>
            <a:rect l="l" t="t" r="r" b="b"/>
            <a:pathLst>
              <a:path w="2163732" h="1121207">
                <a:moveTo>
                  <a:pt x="0" y="0"/>
                </a:moveTo>
                <a:lnTo>
                  <a:pt x="2163732" y="0"/>
                </a:lnTo>
                <a:lnTo>
                  <a:pt x="2163732" y="1121206"/>
                </a:lnTo>
                <a:lnTo>
                  <a:pt x="0" y="1121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644650"/>
            <a:ext cx="10210800" cy="761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33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8200" y="8480036"/>
            <a:ext cx="6337951" cy="577073"/>
          </a:xfrm>
          <a:custGeom>
            <a:avLst/>
            <a:gdLst/>
            <a:ahLst/>
            <a:cxnLst/>
            <a:rect l="l" t="t" r="r" b="b"/>
            <a:pathLst>
              <a:path w="6337951" h="577073">
                <a:moveTo>
                  <a:pt x="0" y="0"/>
                </a:moveTo>
                <a:lnTo>
                  <a:pt x="6337951" y="0"/>
                </a:lnTo>
                <a:lnTo>
                  <a:pt x="6337951" y="577073"/>
                </a:lnTo>
                <a:lnTo>
                  <a:pt x="0" y="577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9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11781" y="3154326"/>
            <a:ext cx="6354870" cy="5418174"/>
            <a:chOff x="-4456" y="-28575"/>
            <a:chExt cx="1673711" cy="1127639"/>
          </a:xfrm>
        </p:grpSpPr>
        <p:sp>
          <p:nvSpPr>
            <p:cNvPr id="5" name="Freeform 5"/>
            <p:cNvSpPr/>
            <p:nvPr/>
          </p:nvSpPr>
          <p:spPr>
            <a:xfrm>
              <a:off x="-4456" y="0"/>
              <a:ext cx="1669255" cy="1099064"/>
            </a:xfrm>
            <a:custGeom>
              <a:avLst/>
              <a:gdLst/>
              <a:ahLst/>
              <a:cxnLst/>
              <a:rect l="l" t="t" r="r" b="b"/>
              <a:pathLst>
                <a:path w="1669255" h="1099064">
                  <a:moveTo>
                    <a:pt x="14658" y="0"/>
                  </a:moveTo>
                  <a:lnTo>
                    <a:pt x="1654596" y="0"/>
                  </a:lnTo>
                  <a:cubicBezTo>
                    <a:pt x="1658484" y="0"/>
                    <a:pt x="1662212" y="1544"/>
                    <a:pt x="1664961" y="4293"/>
                  </a:cubicBezTo>
                  <a:cubicBezTo>
                    <a:pt x="1667710" y="7042"/>
                    <a:pt x="1669255" y="10771"/>
                    <a:pt x="1669255" y="14658"/>
                  </a:cubicBezTo>
                  <a:lnTo>
                    <a:pt x="1669255" y="1084406"/>
                  </a:lnTo>
                  <a:cubicBezTo>
                    <a:pt x="1669255" y="1088293"/>
                    <a:pt x="1667710" y="1092022"/>
                    <a:pt x="1664961" y="1094770"/>
                  </a:cubicBezTo>
                  <a:cubicBezTo>
                    <a:pt x="1662212" y="1097519"/>
                    <a:pt x="1658484" y="1099064"/>
                    <a:pt x="1654596" y="1099064"/>
                  </a:cubicBezTo>
                  <a:lnTo>
                    <a:pt x="14658" y="1099064"/>
                  </a:lnTo>
                  <a:cubicBezTo>
                    <a:pt x="10771" y="1099064"/>
                    <a:pt x="7042" y="1097519"/>
                    <a:pt x="4293" y="1094770"/>
                  </a:cubicBezTo>
                  <a:cubicBezTo>
                    <a:pt x="1544" y="1092022"/>
                    <a:pt x="0" y="1088293"/>
                    <a:pt x="0" y="1084406"/>
                  </a:cubicBezTo>
                  <a:lnTo>
                    <a:pt x="0" y="14658"/>
                  </a:lnTo>
                  <a:cubicBezTo>
                    <a:pt x="0" y="10771"/>
                    <a:pt x="1544" y="7042"/>
                    <a:pt x="4293" y="4293"/>
                  </a:cubicBezTo>
                  <a:cubicBezTo>
                    <a:pt x="7042" y="1544"/>
                    <a:pt x="10771" y="0"/>
                    <a:pt x="14658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69255" cy="112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28023" y="-830277"/>
            <a:ext cx="1652680" cy="2314575"/>
            <a:chOff x="0" y="0"/>
            <a:chExt cx="435274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85234" y="4974056"/>
            <a:ext cx="56248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dirty="0" smtClean="0">
                <a:solidFill>
                  <a:srgbClr val="FFFFFF"/>
                </a:solidFill>
                <a:latin typeface="Now Bold"/>
              </a:rPr>
              <a:t>View details</a:t>
            </a:r>
            <a:endParaRPr lang="en-US" sz="4042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1002" y="5656354"/>
            <a:ext cx="5333347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77"/>
              </a:lnSpc>
              <a:spcBef>
                <a:spcPct val="0"/>
              </a:spcBef>
            </a:pP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If user have permission user can view the details of specific record</a:t>
            </a:r>
            <a:endParaRPr lang="en-US" sz="1918" spc="-47" dirty="0">
              <a:solidFill>
                <a:srgbClr val="FFFFFF"/>
              </a:solidFill>
              <a:latin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1420931" y="-830277"/>
            <a:ext cx="10589798" cy="2314575"/>
            <a:chOff x="0" y="0"/>
            <a:chExt cx="2789082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9082" cy="609600"/>
            </a:xfrm>
            <a:custGeom>
              <a:avLst/>
              <a:gdLst/>
              <a:ahLst/>
              <a:cxnLst/>
              <a:rect l="l" t="t" r="r" b="b"/>
              <a:pathLst>
                <a:path w="2789082" h="609600">
                  <a:moveTo>
                    <a:pt x="203200" y="0"/>
                  </a:moveTo>
                  <a:lnTo>
                    <a:pt x="2789082" y="0"/>
                  </a:lnTo>
                  <a:lnTo>
                    <a:pt x="25858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76200"/>
              <a:ext cx="2585882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56745" y="-9566"/>
            <a:ext cx="1066666" cy="1493864"/>
            <a:chOff x="0" y="0"/>
            <a:chExt cx="435274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098893" y="3605609"/>
            <a:ext cx="2163732" cy="1121207"/>
          </a:xfrm>
          <a:custGeom>
            <a:avLst/>
            <a:gdLst/>
            <a:ahLst/>
            <a:cxnLst/>
            <a:rect l="l" t="t" r="r" b="b"/>
            <a:pathLst>
              <a:path w="2163732" h="1121207">
                <a:moveTo>
                  <a:pt x="0" y="0"/>
                </a:moveTo>
                <a:lnTo>
                  <a:pt x="2163732" y="0"/>
                </a:lnTo>
                <a:lnTo>
                  <a:pt x="2163732" y="1121206"/>
                </a:lnTo>
                <a:lnTo>
                  <a:pt x="0" y="1121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802511"/>
            <a:ext cx="9372600" cy="666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405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8200" y="8480036"/>
            <a:ext cx="6337951" cy="577073"/>
          </a:xfrm>
          <a:custGeom>
            <a:avLst/>
            <a:gdLst/>
            <a:ahLst/>
            <a:cxnLst/>
            <a:rect l="l" t="t" r="r" b="b"/>
            <a:pathLst>
              <a:path w="6337951" h="577073">
                <a:moveTo>
                  <a:pt x="0" y="0"/>
                </a:moveTo>
                <a:lnTo>
                  <a:pt x="6337951" y="0"/>
                </a:lnTo>
                <a:lnTo>
                  <a:pt x="6337951" y="577073"/>
                </a:lnTo>
                <a:lnTo>
                  <a:pt x="0" y="577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9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11781" y="3154326"/>
            <a:ext cx="6354870" cy="5418174"/>
            <a:chOff x="-4456" y="-28575"/>
            <a:chExt cx="1673711" cy="1127639"/>
          </a:xfrm>
        </p:grpSpPr>
        <p:sp>
          <p:nvSpPr>
            <p:cNvPr id="5" name="Freeform 5"/>
            <p:cNvSpPr/>
            <p:nvPr/>
          </p:nvSpPr>
          <p:spPr>
            <a:xfrm>
              <a:off x="-4456" y="0"/>
              <a:ext cx="1669255" cy="1099064"/>
            </a:xfrm>
            <a:custGeom>
              <a:avLst/>
              <a:gdLst/>
              <a:ahLst/>
              <a:cxnLst/>
              <a:rect l="l" t="t" r="r" b="b"/>
              <a:pathLst>
                <a:path w="1669255" h="1099064">
                  <a:moveTo>
                    <a:pt x="14658" y="0"/>
                  </a:moveTo>
                  <a:lnTo>
                    <a:pt x="1654596" y="0"/>
                  </a:lnTo>
                  <a:cubicBezTo>
                    <a:pt x="1658484" y="0"/>
                    <a:pt x="1662212" y="1544"/>
                    <a:pt x="1664961" y="4293"/>
                  </a:cubicBezTo>
                  <a:cubicBezTo>
                    <a:pt x="1667710" y="7042"/>
                    <a:pt x="1669255" y="10771"/>
                    <a:pt x="1669255" y="14658"/>
                  </a:cubicBezTo>
                  <a:lnTo>
                    <a:pt x="1669255" y="1084406"/>
                  </a:lnTo>
                  <a:cubicBezTo>
                    <a:pt x="1669255" y="1088293"/>
                    <a:pt x="1667710" y="1092022"/>
                    <a:pt x="1664961" y="1094770"/>
                  </a:cubicBezTo>
                  <a:cubicBezTo>
                    <a:pt x="1662212" y="1097519"/>
                    <a:pt x="1658484" y="1099064"/>
                    <a:pt x="1654596" y="1099064"/>
                  </a:cubicBezTo>
                  <a:lnTo>
                    <a:pt x="14658" y="1099064"/>
                  </a:lnTo>
                  <a:cubicBezTo>
                    <a:pt x="10771" y="1099064"/>
                    <a:pt x="7042" y="1097519"/>
                    <a:pt x="4293" y="1094770"/>
                  </a:cubicBezTo>
                  <a:cubicBezTo>
                    <a:pt x="1544" y="1092022"/>
                    <a:pt x="0" y="1088293"/>
                    <a:pt x="0" y="1084406"/>
                  </a:cubicBezTo>
                  <a:lnTo>
                    <a:pt x="0" y="14658"/>
                  </a:lnTo>
                  <a:cubicBezTo>
                    <a:pt x="0" y="10771"/>
                    <a:pt x="1544" y="7042"/>
                    <a:pt x="4293" y="4293"/>
                  </a:cubicBezTo>
                  <a:cubicBezTo>
                    <a:pt x="7042" y="1544"/>
                    <a:pt x="10771" y="0"/>
                    <a:pt x="14658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69255" cy="112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28023" y="-830277"/>
            <a:ext cx="1652680" cy="2314575"/>
            <a:chOff x="0" y="0"/>
            <a:chExt cx="435274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85234" y="4974056"/>
            <a:ext cx="56248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dirty="0" smtClean="0">
                <a:solidFill>
                  <a:srgbClr val="FFFFFF"/>
                </a:solidFill>
                <a:latin typeface="Now Bold"/>
              </a:rPr>
              <a:t>Delete</a:t>
            </a:r>
            <a:endParaRPr lang="en-US" sz="4042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1002" y="5656354"/>
            <a:ext cx="5333347" cy="34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77"/>
              </a:lnSpc>
              <a:spcBef>
                <a:spcPct val="0"/>
              </a:spcBef>
            </a:pP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If user have permission user can delete record</a:t>
            </a:r>
            <a:endParaRPr lang="en-US" sz="1918" spc="-47" dirty="0">
              <a:solidFill>
                <a:srgbClr val="FFFFFF"/>
              </a:solidFill>
              <a:latin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1420931" y="-830277"/>
            <a:ext cx="10589798" cy="2314575"/>
            <a:chOff x="0" y="0"/>
            <a:chExt cx="2789082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9082" cy="609600"/>
            </a:xfrm>
            <a:custGeom>
              <a:avLst/>
              <a:gdLst/>
              <a:ahLst/>
              <a:cxnLst/>
              <a:rect l="l" t="t" r="r" b="b"/>
              <a:pathLst>
                <a:path w="2789082" h="609600">
                  <a:moveTo>
                    <a:pt x="203200" y="0"/>
                  </a:moveTo>
                  <a:lnTo>
                    <a:pt x="2789082" y="0"/>
                  </a:lnTo>
                  <a:lnTo>
                    <a:pt x="25858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76200"/>
              <a:ext cx="2585882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56745" y="-9566"/>
            <a:ext cx="1066666" cy="1493864"/>
            <a:chOff x="0" y="0"/>
            <a:chExt cx="435274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098893" y="3605609"/>
            <a:ext cx="2163732" cy="1121207"/>
          </a:xfrm>
          <a:custGeom>
            <a:avLst/>
            <a:gdLst/>
            <a:ahLst/>
            <a:cxnLst/>
            <a:rect l="l" t="t" r="r" b="b"/>
            <a:pathLst>
              <a:path w="2163732" h="1121207">
                <a:moveTo>
                  <a:pt x="0" y="0"/>
                </a:moveTo>
                <a:lnTo>
                  <a:pt x="2163732" y="0"/>
                </a:lnTo>
                <a:lnTo>
                  <a:pt x="2163732" y="1121206"/>
                </a:lnTo>
                <a:lnTo>
                  <a:pt x="0" y="1121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362" y="4356781"/>
            <a:ext cx="540888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867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70640" y="3397545"/>
            <a:ext cx="6809338" cy="1517355"/>
            <a:chOff x="0" y="0"/>
            <a:chExt cx="1793406" cy="600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3406" cy="600081"/>
            </a:xfrm>
            <a:custGeom>
              <a:avLst/>
              <a:gdLst/>
              <a:ahLst/>
              <a:cxnLst/>
              <a:rect l="l" t="t" r="r" b="b"/>
              <a:pathLst>
                <a:path w="1793406" h="600081">
                  <a:moveTo>
                    <a:pt x="0" y="0"/>
                  </a:moveTo>
                  <a:lnTo>
                    <a:pt x="1793406" y="0"/>
                  </a:lnTo>
                  <a:lnTo>
                    <a:pt x="1793406" y="600081"/>
                  </a:lnTo>
                  <a:lnTo>
                    <a:pt x="0" y="600081"/>
                  </a:lnTo>
                  <a:close/>
                </a:path>
              </a:pathLst>
            </a:custGeom>
            <a:solidFill>
              <a:srgbClr val="FAFAF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93406" cy="628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15014" y="3789914"/>
            <a:ext cx="6183041" cy="67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66"/>
              </a:lnSpc>
              <a:spcBef>
                <a:spcPct val="0"/>
              </a:spcBef>
            </a:pPr>
            <a:r>
              <a:rPr lang="en-US" sz="4388">
                <a:solidFill>
                  <a:srgbClr val="084C6E"/>
                </a:solidFill>
                <a:latin typeface="Canva Sans Bold"/>
              </a:rPr>
              <a:t>Thank's For Watching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339207" y="-3171458"/>
            <a:ext cx="5565501" cy="5565501"/>
          </a:xfrm>
          <a:custGeom>
            <a:avLst/>
            <a:gdLst/>
            <a:ahLst/>
            <a:cxnLst/>
            <a:rect l="l" t="t" r="r" b="b"/>
            <a:pathLst>
              <a:path w="5565501" h="5565501">
                <a:moveTo>
                  <a:pt x="0" y="0"/>
                </a:moveTo>
                <a:lnTo>
                  <a:pt x="5565501" y="0"/>
                </a:lnTo>
                <a:lnTo>
                  <a:pt x="5565501" y="5565501"/>
                </a:lnTo>
                <a:lnTo>
                  <a:pt x="0" y="5565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205629" y="8308936"/>
            <a:ext cx="3956129" cy="3956129"/>
          </a:xfrm>
          <a:custGeom>
            <a:avLst/>
            <a:gdLst/>
            <a:ahLst/>
            <a:cxnLst/>
            <a:rect l="l" t="t" r="r" b="b"/>
            <a:pathLst>
              <a:path w="3956129" h="3956129">
                <a:moveTo>
                  <a:pt x="0" y="0"/>
                </a:moveTo>
                <a:lnTo>
                  <a:pt x="3956128" y="0"/>
                </a:lnTo>
                <a:lnTo>
                  <a:pt x="3956128" y="3956128"/>
                </a:lnTo>
                <a:lnTo>
                  <a:pt x="0" y="3956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27718"/>
            <a:ext cx="18288000" cy="7843837"/>
          </a:xfrm>
          <a:custGeom>
            <a:avLst/>
            <a:gdLst/>
            <a:ahLst/>
            <a:cxnLst/>
            <a:rect l="l" t="t" r="r" b="b"/>
            <a:pathLst>
              <a:path w="18288000" h="7843837">
                <a:moveTo>
                  <a:pt x="0" y="0"/>
                </a:moveTo>
                <a:lnTo>
                  <a:pt x="18288000" y="0"/>
                </a:lnTo>
                <a:lnTo>
                  <a:pt x="18288000" y="7843837"/>
                </a:lnTo>
                <a:lnTo>
                  <a:pt x="0" y="7843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209" b="-3012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8694" y="4497577"/>
            <a:ext cx="12190613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47"/>
              </a:lnSpc>
              <a:spcBef>
                <a:spcPct val="0"/>
              </a:spcBef>
            </a:pPr>
            <a:r>
              <a:rPr lang="en-US" sz="4373">
                <a:solidFill>
                  <a:srgbClr val="FFFFFF"/>
                </a:solidFill>
                <a:latin typeface="Now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173780"/>
            <a:ext cx="7520377" cy="101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8241" lvl="1" indent="-209120">
              <a:lnSpc>
                <a:spcPts val="2712"/>
              </a:lnSpc>
              <a:buFont typeface="Arial"/>
              <a:buChar char="•"/>
            </a:pPr>
            <a:r>
              <a:rPr lang="en-US" sz="1937" spc="-48" dirty="0">
                <a:solidFill>
                  <a:srgbClr val="FFFFFF"/>
                </a:solidFill>
                <a:latin typeface="Canva Sans"/>
              </a:rPr>
              <a:t>The Student Interest System is a comprehensive framework designed to identify, analyze, and support the varied interests of students within an academic environment.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38923" y="6173780"/>
            <a:ext cx="7520377" cy="101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8241" lvl="1" indent="-209120">
              <a:lnSpc>
                <a:spcPts val="2712"/>
              </a:lnSpc>
              <a:buFont typeface="Arial"/>
              <a:buChar char="•"/>
            </a:pPr>
            <a:r>
              <a:rPr lang="en-US" sz="1937" spc="-48" dirty="0">
                <a:solidFill>
                  <a:srgbClr val="FFFFFF"/>
                </a:solidFill>
                <a:latin typeface="Canva Sans"/>
              </a:rPr>
              <a:t>It is a dynamic tool that aims to enhance the educational experience by acknowledging and integrating students' passions, hobbies, and curiosities into their learning journey</a:t>
            </a:r>
            <a:r>
              <a:rPr lang="en-US" sz="1937" spc="-48" dirty="0" smtClean="0">
                <a:solidFill>
                  <a:srgbClr val="FFFFFF"/>
                </a:solidFill>
                <a:latin typeface="Canva Sans"/>
              </a:rPr>
              <a:t>.</a:t>
            </a:r>
            <a:endParaRPr lang="en-US" sz="1937" spc="-48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163050" y="5732493"/>
            <a:ext cx="0" cy="35258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904665" y="9773388"/>
            <a:ext cx="1666837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98945" y="8550101"/>
            <a:ext cx="4557028" cy="4557028"/>
          </a:xfrm>
          <a:custGeom>
            <a:avLst/>
            <a:gdLst/>
            <a:ahLst/>
            <a:cxnLst/>
            <a:rect l="l" t="t" r="r" b="b"/>
            <a:pathLst>
              <a:path w="4557028" h="4557028">
                <a:moveTo>
                  <a:pt x="0" y="0"/>
                </a:moveTo>
                <a:lnTo>
                  <a:pt x="4557027" y="0"/>
                </a:lnTo>
                <a:lnTo>
                  <a:pt x="4557027" y="4557028"/>
                </a:lnTo>
                <a:lnTo>
                  <a:pt x="0" y="455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86702" y="-1906870"/>
            <a:ext cx="9830244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3" y="0"/>
                </a:lnTo>
                <a:lnTo>
                  <a:pt x="9830243" y="9830243"/>
                </a:lnTo>
                <a:lnTo>
                  <a:pt x="0" y="9830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651389" y="-2208895"/>
            <a:ext cx="9398182" cy="939814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047" b="-2504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588439" y="8897507"/>
            <a:ext cx="780406" cy="78040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05412" y="2043777"/>
            <a:ext cx="7619588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870"/>
              </a:lnSpc>
              <a:spcBef>
                <a:spcPct val="0"/>
              </a:spcBef>
            </a:pPr>
            <a:r>
              <a:rPr lang="en-US" sz="6558" dirty="0" smtClean="0">
                <a:solidFill>
                  <a:srgbClr val="FFFFFF"/>
                </a:solidFill>
                <a:latin typeface="Now Bold"/>
              </a:rPr>
              <a:t>Technologies used</a:t>
            </a:r>
            <a:endParaRPr lang="en-US" sz="6558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93191" y="3238952"/>
            <a:ext cx="7120380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1460" lvl="1" indent="-245730" algn="l">
              <a:lnSpc>
                <a:spcPts val="3414"/>
              </a:lnSpc>
              <a:buFont typeface="Arial"/>
              <a:buChar char="•"/>
            </a:pPr>
            <a:r>
              <a:rPr lang="en-US" sz="2276" u="none" strike="noStrike" spc="-56" dirty="0" smtClean="0">
                <a:solidFill>
                  <a:srgbClr val="FFFFFF"/>
                </a:solidFill>
                <a:latin typeface="Canva Sans"/>
              </a:rPr>
              <a:t>Django</a:t>
            </a:r>
          </a:p>
          <a:p>
            <a:pPr marL="491460" lvl="1" indent="-245730" algn="l">
              <a:lnSpc>
                <a:spcPts val="3414"/>
              </a:lnSpc>
              <a:buFont typeface="Arial"/>
              <a:buChar char="•"/>
            </a:pPr>
            <a:r>
              <a:rPr lang="en-US" sz="2276" spc="-56" dirty="0" smtClean="0">
                <a:solidFill>
                  <a:srgbClr val="FFFFFF"/>
                </a:solidFill>
                <a:latin typeface="Canva Sans"/>
              </a:rPr>
              <a:t>Html</a:t>
            </a:r>
          </a:p>
          <a:p>
            <a:pPr marL="491460" lvl="1" indent="-245730" algn="l">
              <a:lnSpc>
                <a:spcPts val="3414"/>
              </a:lnSpc>
              <a:buFont typeface="Arial"/>
              <a:buChar char="•"/>
            </a:pPr>
            <a:r>
              <a:rPr lang="en-US" sz="2276" spc="-56" dirty="0" smtClean="0">
                <a:solidFill>
                  <a:srgbClr val="FFFFFF"/>
                </a:solidFill>
                <a:latin typeface="Canva Sans"/>
              </a:rPr>
              <a:t>Css</a:t>
            </a:r>
            <a:endParaRPr lang="en-US" sz="2276" spc="-56" dirty="0">
              <a:solidFill>
                <a:srgbClr val="FFFFFF"/>
              </a:solidFill>
              <a:latin typeface="Canva Sans"/>
            </a:endParaRPr>
          </a:p>
          <a:p>
            <a:pPr marL="491460" lvl="1" indent="-245730" algn="l">
              <a:lnSpc>
                <a:spcPts val="3414"/>
              </a:lnSpc>
              <a:buFont typeface="Arial"/>
              <a:buChar char="•"/>
            </a:pPr>
            <a:r>
              <a:rPr lang="en-US" sz="2276" spc="-56" dirty="0" smtClean="0">
                <a:solidFill>
                  <a:srgbClr val="FFFFFF"/>
                </a:solidFill>
                <a:latin typeface="Canva Sans"/>
              </a:rPr>
              <a:t>Bootstrap</a:t>
            </a:r>
          </a:p>
          <a:p>
            <a:pPr marL="491460" lvl="1" indent="-245730" algn="l">
              <a:lnSpc>
                <a:spcPts val="3414"/>
              </a:lnSpc>
              <a:buFont typeface="Arial"/>
              <a:buChar char="•"/>
            </a:pPr>
            <a:r>
              <a:rPr lang="en-US" sz="2276" u="none" strike="noStrike" spc="-56" dirty="0" smtClean="0">
                <a:solidFill>
                  <a:srgbClr val="FFFFFF"/>
                </a:solidFill>
                <a:latin typeface="Canva Sans"/>
              </a:rPr>
              <a:t>Ajax</a:t>
            </a:r>
          </a:p>
          <a:p>
            <a:pPr marL="491460" lvl="1" indent="-245730" algn="l">
              <a:lnSpc>
                <a:spcPts val="3414"/>
              </a:lnSpc>
              <a:buFont typeface="Arial"/>
              <a:buChar char="•"/>
            </a:pPr>
            <a:r>
              <a:rPr lang="en-US" sz="2276" spc="-56" dirty="0" smtClean="0">
                <a:solidFill>
                  <a:srgbClr val="FFFFFF"/>
                </a:solidFill>
                <a:latin typeface="Canva Sans"/>
              </a:rPr>
              <a:t>JavaScript</a:t>
            </a:r>
            <a:endParaRPr lang="en-US" sz="2276" u="none" strike="noStrike" spc="-56" dirty="0">
              <a:solidFill>
                <a:srgbClr val="FFFFFF"/>
              </a:solidFill>
              <a:latin typeface="Canv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582958" y="8159898"/>
            <a:ext cx="780406" cy="7804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371600" y="647700"/>
            <a:ext cx="15316200" cy="9525000"/>
            <a:chOff x="0" y="0"/>
            <a:chExt cx="3499061" cy="2137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137386"/>
            </a:xfrm>
            <a:custGeom>
              <a:avLst/>
              <a:gdLst/>
              <a:ahLst/>
              <a:cxnLst/>
              <a:rect l="l" t="t" r="r" b="b"/>
              <a:pathLst>
                <a:path w="3499061" h="2137386">
                  <a:moveTo>
                    <a:pt x="0" y="0"/>
                  </a:moveTo>
                  <a:lnTo>
                    <a:pt x="3499061" y="0"/>
                  </a:lnTo>
                  <a:lnTo>
                    <a:pt x="3499061" y="2137386"/>
                  </a:lnTo>
                  <a:lnTo>
                    <a:pt x="0" y="2137386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213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9044447" y="2357342"/>
            <a:ext cx="19049" cy="71295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4351294" y="1257300"/>
            <a:ext cx="9720605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dirty="0" smtClean="0">
                <a:solidFill>
                  <a:srgbClr val="FFFFFF"/>
                </a:solidFill>
                <a:latin typeface="Now Bold"/>
              </a:rPr>
              <a:t>Reason for using technologies</a:t>
            </a:r>
            <a:endParaRPr lang="en-US" sz="4042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862333" y="2515839"/>
            <a:ext cx="587713" cy="748246"/>
          </a:xfrm>
          <a:custGeom>
            <a:avLst/>
            <a:gdLst/>
            <a:ahLst/>
            <a:cxnLst/>
            <a:rect l="l" t="t" r="r" b="b"/>
            <a:pathLst>
              <a:path w="587713" h="748246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/>
          <p:cNvSpPr txBox="1"/>
          <p:nvPr/>
        </p:nvSpPr>
        <p:spPr>
          <a:xfrm>
            <a:off x="2529581" y="2659129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Django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5397" y="3147407"/>
            <a:ext cx="60377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It delivers </a:t>
            </a:r>
            <a:r>
              <a:rPr lang="en-US" sz="2400" dirty="0">
                <a:solidFill>
                  <a:schemeClr val="bg1"/>
                </a:solidFill>
              </a:rPr>
              <a:t>a robust foundation for building secure and scalable web applications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Streamlines common tasks, allowing you to focus on core features and functionality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Simplifies database interactions, reducing the need for manual SQL queries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Offers built-in authentication, admin </a:t>
            </a:r>
            <a:r>
              <a:rPr lang="en-US" sz="2400" dirty="0" smtClean="0">
                <a:solidFill>
                  <a:schemeClr val="bg1"/>
                </a:solidFill>
              </a:rPr>
              <a:t>panel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Freeform 53"/>
          <p:cNvSpPr/>
          <p:nvPr/>
        </p:nvSpPr>
        <p:spPr>
          <a:xfrm>
            <a:off x="1764245" y="5900255"/>
            <a:ext cx="685801" cy="760635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7"/>
                </a:lnTo>
                <a:lnTo>
                  <a:pt x="0" y="1040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/>
          <p:cNvSpPr txBox="1"/>
          <p:nvPr/>
        </p:nvSpPr>
        <p:spPr>
          <a:xfrm>
            <a:off x="2413175" y="6113001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Html/Css/Bootstrap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29581" y="6835032"/>
            <a:ext cx="60377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HTML provides the structure of web pages.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CSS </a:t>
            </a:r>
            <a:r>
              <a:rPr lang="en-US" sz="2400" dirty="0">
                <a:solidFill>
                  <a:schemeClr val="bg1"/>
                </a:solidFill>
              </a:rPr>
              <a:t>handles styling and visual elements.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Bootstrap offers a pre-built framework for responsive layouts, saving time and effort in creating a mobile-friendly design.</a:t>
            </a:r>
          </a:p>
          <a:p>
            <a:endParaRPr lang="en-US" sz="2000" dirty="0"/>
          </a:p>
        </p:txBody>
      </p:sp>
      <p:sp>
        <p:nvSpPr>
          <p:cNvPr id="20" name="Freeform 7"/>
          <p:cNvSpPr/>
          <p:nvPr/>
        </p:nvSpPr>
        <p:spPr>
          <a:xfrm>
            <a:off x="9211596" y="2552700"/>
            <a:ext cx="533400" cy="674525"/>
          </a:xfrm>
          <a:custGeom>
            <a:avLst/>
            <a:gdLst/>
            <a:ahLst/>
            <a:cxnLst/>
            <a:rect l="l" t="t" r="r" b="b"/>
            <a:pathLst>
              <a:path w="660740" h="798697">
                <a:moveTo>
                  <a:pt x="0" y="0"/>
                </a:moveTo>
                <a:lnTo>
                  <a:pt x="660740" y="0"/>
                </a:lnTo>
                <a:lnTo>
                  <a:pt x="660740" y="798697"/>
                </a:lnTo>
                <a:lnTo>
                  <a:pt x="0" y="798697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/>
          <p:cNvSpPr txBox="1"/>
          <p:nvPr/>
        </p:nvSpPr>
        <p:spPr>
          <a:xfrm>
            <a:off x="9829800" y="2659129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Ajax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82200" y="3120794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Enables </a:t>
            </a:r>
            <a:r>
              <a:rPr lang="en-US" sz="2400" dirty="0">
                <a:solidFill>
                  <a:schemeClr val="bg1"/>
                </a:solidFill>
              </a:rPr>
              <a:t>seamless data retrieval and updates without full page reloads, enhancing user experience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Allows users to interact with the application while data is fetched in the background, leading to a more fluid and responsive feel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DataTables is a jQuery plugin used to display and manage large sets of tabular data with features like sorting, searching, and pagination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Freeform 4"/>
          <p:cNvSpPr/>
          <p:nvPr/>
        </p:nvSpPr>
        <p:spPr>
          <a:xfrm>
            <a:off x="9284315" y="6574666"/>
            <a:ext cx="697885" cy="654043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="" xmlns:asvg="http://schemas.microsoft.com/office/drawing/2016/SVG/main" r:embed="rId8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5"/>
          <p:cNvSpPr txBox="1"/>
          <p:nvPr/>
        </p:nvSpPr>
        <p:spPr>
          <a:xfrm>
            <a:off x="9829800" y="6690386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JavaScript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172700" y="7228709"/>
            <a:ext cx="601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Works seamlessly with AJAX to enable asynchronous data retrieval and </a:t>
            </a:r>
            <a:r>
              <a:rPr lang="en-US" sz="2400" dirty="0" smtClean="0">
                <a:solidFill>
                  <a:schemeClr val="bg1"/>
                </a:solidFill>
              </a:rPr>
              <a:t>updates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Handles the chart plotting and populating tables with dynamically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0B5F8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7467" y="-3396059"/>
            <a:ext cx="9830244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4" y="0"/>
                </a:lnTo>
                <a:lnTo>
                  <a:pt x="9830244" y="9830244"/>
                </a:lnTo>
                <a:lnTo>
                  <a:pt x="0" y="983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61875" y="8845935"/>
            <a:ext cx="10554120" cy="960956"/>
          </a:xfrm>
          <a:custGeom>
            <a:avLst/>
            <a:gdLst/>
            <a:ahLst/>
            <a:cxnLst/>
            <a:rect l="l" t="t" r="r" b="b"/>
            <a:pathLst>
              <a:path w="10554120" h="960956">
                <a:moveTo>
                  <a:pt x="0" y="0"/>
                </a:moveTo>
                <a:lnTo>
                  <a:pt x="10554120" y="0"/>
                </a:lnTo>
                <a:lnTo>
                  <a:pt x="10554120" y="960957"/>
                </a:lnTo>
                <a:lnTo>
                  <a:pt x="0" y="960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9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33800" y="1188802"/>
            <a:ext cx="12825925" cy="7885473"/>
            <a:chOff x="0" y="-28575"/>
            <a:chExt cx="3345454" cy="25281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45454" cy="2499544"/>
            </a:xfrm>
            <a:custGeom>
              <a:avLst/>
              <a:gdLst/>
              <a:ahLst/>
              <a:cxnLst/>
              <a:rect l="l" t="t" r="r" b="b"/>
              <a:pathLst>
                <a:path w="3345454" h="2499544">
                  <a:moveTo>
                    <a:pt x="9536" y="0"/>
                  </a:moveTo>
                  <a:lnTo>
                    <a:pt x="3335917" y="0"/>
                  </a:lnTo>
                  <a:cubicBezTo>
                    <a:pt x="3338447" y="0"/>
                    <a:pt x="3340872" y="1005"/>
                    <a:pt x="3342660" y="2793"/>
                  </a:cubicBezTo>
                  <a:cubicBezTo>
                    <a:pt x="3344449" y="4581"/>
                    <a:pt x="3345454" y="7007"/>
                    <a:pt x="3345454" y="9536"/>
                  </a:cubicBezTo>
                  <a:lnTo>
                    <a:pt x="3345454" y="2490008"/>
                  </a:lnTo>
                  <a:cubicBezTo>
                    <a:pt x="3345454" y="2492537"/>
                    <a:pt x="3344449" y="2494963"/>
                    <a:pt x="3342660" y="2496751"/>
                  </a:cubicBezTo>
                  <a:cubicBezTo>
                    <a:pt x="3340872" y="2498539"/>
                    <a:pt x="3338447" y="2499544"/>
                    <a:pt x="3335917" y="2499544"/>
                  </a:cubicBezTo>
                  <a:lnTo>
                    <a:pt x="9536" y="2499544"/>
                  </a:lnTo>
                  <a:cubicBezTo>
                    <a:pt x="7007" y="2499544"/>
                    <a:pt x="4581" y="2498539"/>
                    <a:pt x="2793" y="2496751"/>
                  </a:cubicBezTo>
                  <a:cubicBezTo>
                    <a:pt x="1005" y="2494963"/>
                    <a:pt x="0" y="2492537"/>
                    <a:pt x="0" y="2490008"/>
                  </a:cubicBezTo>
                  <a:lnTo>
                    <a:pt x="0" y="9536"/>
                  </a:lnTo>
                  <a:cubicBezTo>
                    <a:pt x="0" y="7007"/>
                    <a:pt x="1005" y="4581"/>
                    <a:pt x="2793" y="2793"/>
                  </a:cubicBezTo>
                  <a:cubicBezTo>
                    <a:pt x="4581" y="1005"/>
                    <a:pt x="7007" y="0"/>
                    <a:pt x="953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345454" cy="2528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344651" y="6462760"/>
            <a:ext cx="3807081" cy="7614163"/>
          </a:xfrm>
          <a:custGeom>
            <a:avLst/>
            <a:gdLst/>
            <a:ahLst/>
            <a:cxnLst/>
            <a:rect l="l" t="t" r="r" b="b"/>
            <a:pathLst>
              <a:path w="3807081" h="7614163">
                <a:moveTo>
                  <a:pt x="3807081" y="0"/>
                </a:moveTo>
                <a:lnTo>
                  <a:pt x="0" y="0"/>
                </a:lnTo>
                <a:lnTo>
                  <a:pt x="0" y="7614163"/>
                </a:lnTo>
                <a:lnTo>
                  <a:pt x="3807081" y="7614163"/>
                </a:lnTo>
                <a:lnTo>
                  <a:pt x="38070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60411" y="1852682"/>
            <a:ext cx="9411129" cy="66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1"/>
              </a:lnSpc>
              <a:spcBef>
                <a:spcPct val="0"/>
              </a:spcBef>
            </a:pPr>
            <a:r>
              <a:rPr lang="en-US" sz="4567" dirty="0" smtClean="0">
                <a:solidFill>
                  <a:srgbClr val="00569E"/>
                </a:solidFill>
                <a:latin typeface="Now Bold"/>
              </a:rPr>
              <a:t>Templates, Colors and Fonts</a:t>
            </a:r>
            <a:endParaRPr lang="en-US" sz="4567" dirty="0">
              <a:solidFill>
                <a:srgbClr val="00569E"/>
              </a:solidFill>
              <a:latin typeface="No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99269" y="2602470"/>
            <a:ext cx="8950296" cy="34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77"/>
              </a:lnSpc>
              <a:spcBef>
                <a:spcPct val="0"/>
              </a:spcBef>
            </a:pPr>
            <a:endParaRPr lang="en-US" sz="1918" u="none" strike="noStrike" spc="-47" dirty="0">
              <a:solidFill>
                <a:srgbClr val="00569E"/>
              </a:solidFill>
              <a:latin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380543" y="4352444"/>
            <a:ext cx="1235143" cy="1053130"/>
            <a:chOff x="0" y="0"/>
            <a:chExt cx="819223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9223" cy="698500"/>
            </a:xfrm>
            <a:custGeom>
              <a:avLst/>
              <a:gdLst/>
              <a:ahLst/>
              <a:cxnLst/>
              <a:rect l="l" t="t" r="r" b="b"/>
              <a:pathLst>
                <a:path w="819223" h="698500">
                  <a:moveTo>
                    <a:pt x="819223" y="349250"/>
                  </a:moveTo>
                  <a:lnTo>
                    <a:pt x="61602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16023" y="0"/>
                  </a:lnTo>
                  <a:lnTo>
                    <a:pt x="819223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19050"/>
              <a:ext cx="590623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66451" y="4552502"/>
            <a:ext cx="1039034" cy="65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4"/>
              </a:lnSpc>
              <a:spcBef>
                <a:spcPct val="0"/>
              </a:spcBef>
            </a:pPr>
            <a:r>
              <a:rPr lang="en-US" sz="4328" dirty="0">
                <a:solidFill>
                  <a:srgbClr val="FFFFFF"/>
                </a:solidFill>
                <a:latin typeface="Canva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71634" y="4270828"/>
            <a:ext cx="536356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016" lvl="1" indent="-173008">
              <a:lnSpc>
                <a:spcPts val="2243"/>
              </a:lnSpc>
              <a:buFont typeface="Arial"/>
              <a:buChar char="•"/>
            </a:pPr>
            <a:r>
              <a:rPr lang="en-US" sz="2000" u="none" strike="noStrike" spc="-40" dirty="0" smtClean="0">
                <a:solidFill>
                  <a:srgbClr val="084C6E"/>
                </a:solidFill>
                <a:latin typeface="Canva Sans"/>
              </a:rPr>
              <a:t>I use html/</a:t>
            </a:r>
            <a:r>
              <a:rPr lang="en-US" sz="2000" spc="-40" dirty="0">
                <a:solidFill>
                  <a:srgbClr val="084C6E"/>
                </a:solidFill>
                <a:latin typeface="Canva Sans"/>
              </a:rPr>
              <a:t>C</a:t>
            </a:r>
            <a:r>
              <a:rPr lang="en-US" sz="2000" u="none" strike="noStrike" spc="-40" dirty="0" smtClean="0">
                <a:solidFill>
                  <a:srgbClr val="084C6E"/>
                </a:solidFill>
                <a:latin typeface="Canva Sans"/>
              </a:rPr>
              <a:t>ss/bootstrap </a:t>
            </a:r>
            <a:r>
              <a:rPr lang="en-US" sz="2000" spc="-40" dirty="0" smtClean="0">
                <a:solidFill>
                  <a:srgbClr val="084C6E"/>
                </a:solidFill>
                <a:latin typeface="Canva Sans"/>
              </a:rPr>
              <a:t> template  </a:t>
            </a:r>
            <a:r>
              <a:rPr lang="en-US" sz="2000" u="none" strike="noStrike" spc="-40" dirty="0" smtClean="0">
                <a:solidFill>
                  <a:srgbClr val="084C6E"/>
                </a:solidFill>
                <a:latin typeface="Canva Sans"/>
              </a:rPr>
              <a:t>for login page only with modification according to my project</a:t>
            </a:r>
            <a:endParaRPr lang="en-US" sz="2000" u="none" strike="noStrike" spc="-40" dirty="0">
              <a:solidFill>
                <a:srgbClr val="084C6E"/>
              </a:solidFill>
              <a:latin typeface="Canva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404290" y="5688290"/>
            <a:ext cx="1235143" cy="1053130"/>
            <a:chOff x="0" y="0"/>
            <a:chExt cx="819223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9223" cy="698500"/>
            </a:xfrm>
            <a:custGeom>
              <a:avLst/>
              <a:gdLst/>
              <a:ahLst/>
              <a:cxnLst/>
              <a:rect l="l" t="t" r="r" b="b"/>
              <a:pathLst>
                <a:path w="819223" h="698500">
                  <a:moveTo>
                    <a:pt x="819223" y="349250"/>
                  </a:moveTo>
                  <a:lnTo>
                    <a:pt x="61602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16023" y="0"/>
                  </a:lnTo>
                  <a:lnTo>
                    <a:pt x="819223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19050"/>
              <a:ext cx="590623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490198" y="5888348"/>
            <a:ext cx="1039034" cy="65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4"/>
              </a:lnSpc>
              <a:spcBef>
                <a:spcPct val="0"/>
              </a:spcBef>
            </a:pPr>
            <a:r>
              <a:rPr lang="en-US" sz="4328">
                <a:solidFill>
                  <a:srgbClr val="FFFFFF"/>
                </a:solidFill>
                <a:latin typeface="Canva Sans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404290" y="6998447"/>
            <a:ext cx="1235143" cy="1081852"/>
            <a:chOff x="0" y="-19050"/>
            <a:chExt cx="819223" cy="717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9223" cy="698500"/>
            </a:xfrm>
            <a:custGeom>
              <a:avLst/>
              <a:gdLst/>
              <a:ahLst/>
              <a:cxnLst/>
              <a:rect l="l" t="t" r="r" b="b"/>
              <a:pathLst>
                <a:path w="819223" h="698500">
                  <a:moveTo>
                    <a:pt x="819223" y="349250"/>
                  </a:moveTo>
                  <a:lnTo>
                    <a:pt x="61602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16023" y="0"/>
                  </a:lnTo>
                  <a:lnTo>
                    <a:pt x="819223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14300" y="-19050"/>
              <a:ext cx="590623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490198" y="7227227"/>
            <a:ext cx="1039034" cy="65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4"/>
              </a:lnSpc>
              <a:spcBef>
                <a:spcPct val="0"/>
              </a:spcBef>
            </a:pPr>
            <a:r>
              <a:rPr lang="en-US" sz="4328" dirty="0">
                <a:solidFill>
                  <a:srgbClr val="FFFFFF"/>
                </a:solidFill>
                <a:latin typeface="Canva Sans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71634" y="5606675"/>
            <a:ext cx="5668366" cy="1117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016" lvl="1" indent="-173008">
              <a:lnSpc>
                <a:spcPts val="2243"/>
              </a:lnSpc>
              <a:buFont typeface="Arial"/>
              <a:buChar char="•"/>
            </a:pPr>
            <a:r>
              <a:rPr lang="en-US" sz="2000" u="none" strike="noStrike" spc="-40" dirty="0" smtClean="0">
                <a:solidFill>
                  <a:srgbClr val="084C6E"/>
                </a:solidFill>
                <a:latin typeface="Canva Sans"/>
              </a:rPr>
              <a:t>I used default color for the basic text , However dashboard contains the combination of different colors  e.g.  green, red , blue  and random colors for charts</a:t>
            </a:r>
            <a:endParaRPr lang="en-US" sz="2000" u="none" strike="noStrike" spc="-40" dirty="0">
              <a:solidFill>
                <a:srgbClr val="084C6E"/>
              </a:solidFill>
              <a:latin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571634" y="6943593"/>
            <a:ext cx="5515966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6016" lvl="1" indent="-173008">
              <a:lnSpc>
                <a:spcPts val="2243"/>
              </a:lnSpc>
              <a:buFont typeface="Arial"/>
              <a:buChar char="•"/>
            </a:pPr>
            <a:r>
              <a:rPr lang="en-US" sz="2000" u="none" strike="noStrike" spc="-40" dirty="0" smtClean="0">
                <a:solidFill>
                  <a:srgbClr val="084C6E"/>
                </a:solidFill>
                <a:latin typeface="Canva Sans"/>
              </a:rPr>
              <a:t>I used the default  fonts for my project . However I used different font size to enhance the readability for user like 46,42 etc.</a:t>
            </a:r>
            <a:endParaRPr lang="en-US" sz="2000" u="none" strike="noStrike" spc="-40" dirty="0">
              <a:solidFill>
                <a:srgbClr val="084C6E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4471" y="-611137"/>
            <a:ext cx="15134786" cy="15885749"/>
          </a:xfrm>
          <a:custGeom>
            <a:avLst/>
            <a:gdLst/>
            <a:ahLst/>
            <a:cxnLst/>
            <a:rect l="l" t="t" r="r" b="b"/>
            <a:pathLst>
              <a:path w="15134786" h="15885749">
                <a:moveTo>
                  <a:pt x="0" y="0"/>
                </a:moveTo>
                <a:lnTo>
                  <a:pt x="15134786" y="0"/>
                </a:lnTo>
                <a:lnTo>
                  <a:pt x="15134786" y="15885749"/>
                </a:lnTo>
                <a:lnTo>
                  <a:pt x="0" y="15885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8218" y="-3254671"/>
            <a:ext cx="13832787" cy="14519147"/>
          </a:xfrm>
          <a:custGeom>
            <a:avLst/>
            <a:gdLst/>
            <a:ahLst/>
            <a:cxnLst/>
            <a:rect l="l" t="t" r="r" b="b"/>
            <a:pathLst>
              <a:path w="13832787" h="14519147">
                <a:moveTo>
                  <a:pt x="0" y="0"/>
                </a:moveTo>
                <a:lnTo>
                  <a:pt x="13832787" y="0"/>
                </a:lnTo>
                <a:lnTo>
                  <a:pt x="13832787" y="14519147"/>
                </a:lnTo>
                <a:lnTo>
                  <a:pt x="0" y="1451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55746" y="2715295"/>
            <a:ext cx="12776509" cy="4856409"/>
            <a:chOff x="0" y="0"/>
            <a:chExt cx="3365006" cy="12790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65006" cy="1279054"/>
            </a:xfrm>
            <a:custGeom>
              <a:avLst/>
              <a:gdLst/>
              <a:ahLst/>
              <a:cxnLst/>
              <a:rect l="l" t="t" r="r" b="b"/>
              <a:pathLst>
                <a:path w="3365006" h="1279054">
                  <a:moveTo>
                    <a:pt x="0" y="0"/>
                  </a:moveTo>
                  <a:lnTo>
                    <a:pt x="3365006" y="0"/>
                  </a:lnTo>
                  <a:lnTo>
                    <a:pt x="3365006" y="1279054"/>
                  </a:lnTo>
                  <a:lnTo>
                    <a:pt x="0" y="1279054"/>
                  </a:lnTo>
                  <a:close/>
                </a:path>
              </a:pathLst>
            </a:custGeom>
            <a:solidFill>
              <a:srgbClr val="084C6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365006" cy="1307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90153" y="3613712"/>
            <a:ext cx="11727811" cy="1120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3"/>
              </a:lnSpc>
            </a:pPr>
            <a:r>
              <a:rPr lang="en-US" sz="7736" dirty="0" smtClean="0">
                <a:solidFill>
                  <a:srgbClr val="FFFFFF"/>
                </a:solidFill>
                <a:latin typeface="Now Bold"/>
              </a:rPr>
              <a:t>APPLICATION</a:t>
            </a:r>
            <a:endParaRPr lang="en-US" sz="7736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90153" y="4772164"/>
            <a:ext cx="11727811" cy="1862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08"/>
              </a:lnSpc>
            </a:pPr>
            <a:r>
              <a:rPr lang="en-US" sz="12173" dirty="0" smtClean="0">
                <a:solidFill>
                  <a:srgbClr val="0ABFFF"/>
                </a:solidFill>
                <a:latin typeface="Now Bold"/>
              </a:rPr>
              <a:t>FLOW</a:t>
            </a:r>
            <a:endParaRPr lang="en-US" sz="12173" dirty="0">
              <a:solidFill>
                <a:srgbClr val="0ABFFF"/>
              </a:solidFill>
              <a:latin typeface="Now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4471" y="-611138"/>
            <a:ext cx="15134786" cy="15885749"/>
          </a:xfrm>
          <a:custGeom>
            <a:avLst/>
            <a:gdLst/>
            <a:ahLst/>
            <a:cxnLst/>
            <a:rect l="l" t="t" r="r" b="b"/>
            <a:pathLst>
              <a:path w="15134786" h="15885749">
                <a:moveTo>
                  <a:pt x="0" y="0"/>
                </a:moveTo>
                <a:lnTo>
                  <a:pt x="15134786" y="0"/>
                </a:lnTo>
                <a:lnTo>
                  <a:pt x="15134786" y="15885749"/>
                </a:lnTo>
                <a:lnTo>
                  <a:pt x="0" y="15885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8218" y="-3254671"/>
            <a:ext cx="13832787" cy="14519147"/>
          </a:xfrm>
          <a:custGeom>
            <a:avLst/>
            <a:gdLst/>
            <a:ahLst/>
            <a:cxnLst/>
            <a:rect l="l" t="t" r="r" b="b"/>
            <a:pathLst>
              <a:path w="13832787" h="14519147">
                <a:moveTo>
                  <a:pt x="0" y="0"/>
                </a:moveTo>
                <a:lnTo>
                  <a:pt x="13832787" y="0"/>
                </a:lnTo>
                <a:lnTo>
                  <a:pt x="13832787" y="14519147"/>
                </a:lnTo>
                <a:lnTo>
                  <a:pt x="0" y="1451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218" name="Picture 2" descr="https://documents.lucid.app/documents/5c1d14c4-e025-4c84-a891-e708bbdf9a2a/pages/0_0?a=679&amp;x=174&amp;y=-254&amp;w=1403&amp;h=1172&amp;store=1&amp;accept=image%2F*&amp;auth=LCA%20a9c08d49b01c2fea215e40716906ca311647c6c58f991f1129f6b93babb4ff14-ts%3D17035718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4" y="1790700"/>
            <a:ext cx="12367625" cy="84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Relationship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1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7464634"/>
            <a:ext cx="6337951" cy="577073"/>
          </a:xfrm>
          <a:custGeom>
            <a:avLst/>
            <a:gdLst/>
            <a:ahLst/>
            <a:cxnLst/>
            <a:rect l="l" t="t" r="r" b="b"/>
            <a:pathLst>
              <a:path w="6337951" h="577073">
                <a:moveTo>
                  <a:pt x="0" y="0"/>
                </a:moveTo>
                <a:lnTo>
                  <a:pt x="6337951" y="0"/>
                </a:lnTo>
                <a:lnTo>
                  <a:pt x="6337951" y="577073"/>
                </a:lnTo>
                <a:lnTo>
                  <a:pt x="0" y="577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9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291627"/>
            <a:ext cx="6337951" cy="4173008"/>
            <a:chOff x="0" y="0"/>
            <a:chExt cx="1669255" cy="10990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9255" cy="1099064"/>
            </a:xfrm>
            <a:custGeom>
              <a:avLst/>
              <a:gdLst/>
              <a:ahLst/>
              <a:cxnLst/>
              <a:rect l="l" t="t" r="r" b="b"/>
              <a:pathLst>
                <a:path w="1669255" h="1099064">
                  <a:moveTo>
                    <a:pt x="14658" y="0"/>
                  </a:moveTo>
                  <a:lnTo>
                    <a:pt x="1654596" y="0"/>
                  </a:lnTo>
                  <a:cubicBezTo>
                    <a:pt x="1658484" y="0"/>
                    <a:pt x="1662212" y="1544"/>
                    <a:pt x="1664961" y="4293"/>
                  </a:cubicBezTo>
                  <a:cubicBezTo>
                    <a:pt x="1667710" y="7042"/>
                    <a:pt x="1669255" y="10771"/>
                    <a:pt x="1669255" y="14658"/>
                  </a:cubicBezTo>
                  <a:lnTo>
                    <a:pt x="1669255" y="1084406"/>
                  </a:lnTo>
                  <a:cubicBezTo>
                    <a:pt x="1669255" y="1088293"/>
                    <a:pt x="1667710" y="1092022"/>
                    <a:pt x="1664961" y="1094770"/>
                  </a:cubicBezTo>
                  <a:cubicBezTo>
                    <a:pt x="1662212" y="1097519"/>
                    <a:pt x="1658484" y="1099064"/>
                    <a:pt x="1654596" y="1099064"/>
                  </a:cubicBezTo>
                  <a:lnTo>
                    <a:pt x="14658" y="1099064"/>
                  </a:lnTo>
                  <a:cubicBezTo>
                    <a:pt x="10771" y="1099064"/>
                    <a:pt x="7042" y="1097519"/>
                    <a:pt x="4293" y="1094770"/>
                  </a:cubicBezTo>
                  <a:cubicBezTo>
                    <a:pt x="1544" y="1092022"/>
                    <a:pt x="0" y="1088293"/>
                    <a:pt x="0" y="1084406"/>
                  </a:cubicBezTo>
                  <a:lnTo>
                    <a:pt x="0" y="14658"/>
                  </a:lnTo>
                  <a:cubicBezTo>
                    <a:pt x="0" y="10771"/>
                    <a:pt x="1544" y="7042"/>
                    <a:pt x="4293" y="4293"/>
                  </a:cubicBezTo>
                  <a:cubicBezTo>
                    <a:pt x="7042" y="1544"/>
                    <a:pt x="10771" y="0"/>
                    <a:pt x="14658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69255" cy="112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28023" y="-830277"/>
            <a:ext cx="1652680" cy="2314575"/>
            <a:chOff x="0" y="0"/>
            <a:chExt cx="435274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85234" y="4974056"/>
            <a:ext cx="56248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dirty="0" smtClean="0">
                <a:solidFill>
                  <a:srgbClr val="FFFFFF"/>
                </a:solidFill>
                <a:latin typeface="Now Bold"/>
              </a:rPr>
              <a:t>Sign In</a:t>
            </a:r>
            <a:endParaRPr lang="en-US" sz="4042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1002" y="5656354"/>
            <a:ext cx="5333347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77"/>
              </a:lnSpc>
              <a:spcBef>
                <a:spcPct val="0"/>
              </a:spcBef>
            </a:pP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On running the app the default page is sign in page user ca</a:t>
            </a: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n enter their roll no and password to login to the system.</a:t>
            </a:r>
            <a:endParaRPr lang="en-US" sz="1918" spc="-47" dirty="0">
              <a:solidFill>
                <a:srgbClr val="FFFFFF"/>
              </a:solidFill>
              <a:latin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1420931" y="-830277"/>
            <a:ext cx="10589798" cy="2314575"/>
            <a:chOff x="0" y="0"/>
            <a:chExt cx="2789082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9082" cy="609600"/>
            </a:xfrm>
            <a:custGeom>
              <a:avLst/>
              <a:gdLst/>
              <a:ahLst/>
              <a:cxnLst/>
              <a:rect l="l" t="t" r="r" b="b"/>
              <a:pathLst>
                <a:path w="2789082" h="609600">
                  <a:moveTo>
                    <a:pt x="203200" y="0"/>
                  </a:moveTo>
                  <a:lnTo>
                    <a:pt x="2789082" y="0"/>
                  </a:lnTo>
                  <a:lnTo>
                    <a:pt x="25858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76200"/>
              <a:ext cx="2585882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56745" y="-9566"/>
            <a:ext cx="1066666" cy="1493864"/>
            <a:chOff x="0" y="0"/>
            <a:chExt cx="435274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098893" y="3605609"/>
            <a:ext cx="2163732" cy="1121207"/>
          </a:xfrm>
          <a:custGeom>
            <a:avLst/>
            <a:gdLst/>
            <a:ahLst/>
            <a:cxnLst/>
            <a:rect l="l" t="t" r="r" b="b"/>
            <a:pathLst>
              <a:path w="2163732" h="1121207">
                <a:moveTo>
                  <a:pt x="0" y="0"/>
                </a:moveTo>
                <a:lnTo>
                  <a:pt x="2163732" y="0"/>
                </a:lnTo>
                <a:lnTo>
                  <a:pt x="2163732" y="1121206"/>
                </a:lnTo>
                <a:lnTo>
                  <a:pt x="0" y="1121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095499"/>
            <a:ext cx="9753601" cy="670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38200" y="8191500"/>
            <a:ext cx="6337951" cy="577073"/>
          </a:xfrm>
          <a:custGeom>
            <a:avLst/>
            <a:gdLst/>
            <a:ahLst/>
            <a:cxnLst/>
            <a:rect l="l" t="t" r="r" b="b"/>
            <a:pathLst>
              <a:path w="6337951" h="577073">
                <a:moveTo>
                  <a:pt x="0" y="0"/>
                </a:moveTo>
                <a:lnTo>
                  <a:pt x="6337951" y="0"/>
                </a:lnTo>
                <a:lnTo>
                  <a:pt x="6337951" y="577073"/>
                </a:lnTo>
                <a:lnTo>
                  <a:pt x="0" y="577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69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291626"/>
            <a:ext cx="6337951" cy="4899873"/>
            <a:chOff x="0" y="0"/>
            <a:chExt cx="1669255" cy="10990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9255" cy="1099064"/>
            </a:xfrm>
            <a:custGeom>
              <a:avLst/>
              <a:gdLst/>
              <a:ahLst/>
              <a:cxnLst/>
              <a:rect l="l" t="t" r="r" b="b"/>
              <a:pathLst>
                <a:path w="1669255" h="1099064">
                  <a:moveTo>
                    <a:pt x="14658" y="0"/>
                  </a:moveTo>
                  <a:lnTo>
                    <a:pt x="1654596" y="0"/>
                  </a:lnTo>
                  <a:cubicBezTo>
                    <a:pt x="1658484" y="0"/>
                    <a:pt x="1662212" y="1544"/>
                    <a:pt x="1664961" y="4293"/>
                  </a:cubicBezTo>
                  <a:cubicBezTo>
                    <a:pt x="1667710" y="7042"/>
                    <a:pt x="1669255" y="10771"/>
                    <a:pt x="1669255" y="14658"/>
                  </a:cubicBezTo>
                  <a:lnTo>
                    <a:pt x="1669255" y="1084406"/>
                  </a:lnTo>
                  <a:cubicBezTo>
                    <a:pt x="1669255" y="1088293"/>
                    <a:pt x="1667710" y="1092022"/>
                    <a:pt x="1664961" y="1094770"/>
                  </a:cubicBezTo>
                  <a:cubicBezTo>
                    <a:pt x="1662212" y="1097519"/>
                    <a:pt x="1658484" y="1099064"/>
                    <a:pt x="1654596" y="1099064"/>
                  </a:cubicBezTo>
                  <a:lnTo>
                    <a:pt x="14658" y="1099064"/>
                  </a:lnTo>
                  <a:cubicBezTo>
                    <a:pt x="10771" y="1099064"/>
                    <a:pt x="7042" y="1097519"/>
                    <a:pt x="4293" y="1094770"/>
                  </a:cubicBezTo>
                  <a:cubicBezTo>
                    <a:pt x="1544" y="1092022"/>
                    <a:pt x="0" y="1088293"/>
                    <a:pt x="0" y="1084406"/>
                  </a:cubicBezTo>
                  <a:lnTo>
                    <a:pt x="0" y="14658"/>
                  </a:lnTo>
                  <a:cubicBezTo>
                    <a:pt x="0" y="10771"/>
                    <a:pt x="1544" y="7042"/>
                    <a:pt x="4293" y="4293"/>
                  </a:cubicBezTo>
                  <a:cubicBezTo>
                    <a:pt x="7042" y="1544"/>
                    <a:pt x="10771" y="0"/>
                    <a:pt x="14658" y="0"/>
                  </a:cubicBez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69255" cy="112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28023" y="-830277"/>
            <a:ext cx="1652680" cy="2314575"/>
            <a:chOff x="0" y="0"/>
            <a:chExt cx="435274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85234" y="4974056"/>
            <a:ext cx="56248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dirty="0" smtClean="0">
                <a:solidFill>
                  <a:srgbClr val="FFFFFF"/>
                </a:solidFill>
                <a:latin typeface="Now Bold"/>
              </a:rPr>
              <a:t>Student List</a:t>
            </a:r>
            <a:endParaRPr lang="en-US" sz="4042" dirty="0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1002" y="5656354"/>
            <a:ext cx="5333347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877"/>
              </a:lnSpc>
              <a:spcBef>
                <a:spcPct val="0"/>
              </a:spcBef>
            </a:pP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After login successfully user is rendered to student list table here user can add, view update and delet</a:t>
            </a: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e the information if the user have permissions otherwise user got an error.</a:t>
            </a:r>
          </a:p>
          <a:p>
            <a:pPr marL="0" lvl="1" indent="0">
              <a:lnSpc>
                <a:spcPts val="2877"/>
              </a:lnSpc>
              <a:spcBef>
                <a:spcPct val="0"/>
              </a:spcBef>
            </a:pPr>
            <a:r>
              <a:rPr lang="en-US" sz="1918" spc="-47" dirty="0" smtClean="0">
                <a:solidFill>
                  <a:srgbClr val="FFFFFF"/>
                </a:solidFill>
                <a:latin typeface="Canva Sans"/>
              </a:rPr>
              <a:t>User can also search for the record.</a:t>
            </a:r>
          </a:p>
          <a:p>
            <a:pPr marL="0" lvl="1" indent="0">
              <a:lnSpc>
                <a:spcPts val="2877"/>
              </a:lnSpc>
              <a:spcBef>
                <a:spcPct val="0"/>
              </a:spcBef>
            </a:pPr>
            <a:endParaRPr lang="en-US" sz="1918" spc="-47" dirty="0">
              <a:solidFill>
                <a:srgbClr val="FFFFFF"/>
              </a:solidFill>
              <a:latin typeface="Canva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1420931" y="-830277"/>
            <a:ext cx="10589798" cy="2314575"/>
            <a:chOff x="0" y="0"/>
            <a:chExt cx="2789082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9082" cy="609600"/>
            </a:xfrm>
            <a:custGeom>
              <a:avLst/>
              <a:gdLst/>
              <a:ahLst/>
              <a:cxnLst/>
              <a:rect l="l" t="t" r="r" b="b"/>
              <a:pathLst>
                <a:path w="2789082" h="609600">
                  <a:moveTo>
                    <a:pt x="203200" y="0"/>
                  </a:moveTo>
                  <a:lnTo>
                    <a:pt x="2789082" y="0"/>
                  </a:lnTo>
                  <a:lnTo>
                    <a:pt x="25858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76200"/>
              <a:ext cx="2585882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56745" y="-9566"/>
            <a:ext cx="1066666" cy="1493864"/>
            <a:chOff x="0" y="0"/>
            <a:chExt cx="435274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5274" cy="609600"/>
            </a:xfrm>
            <a:custGeom>
              <a:avLst/>
              <a:gdLst/>
              <a:ahLst/>
              <a:cxnLst/>
              <a:rect l="l" t="t" r="r" b="b"/>
              <a:pathLst>
                <a:path w="435274" h="609600">
                  <a:moveTo>
                    <a:pt x="203200" y="0"/>
                  </a:moveTo>
                  <a:lnTo>
                    <a:pt x="435274" y="0"/>
                  </a:lnTo>
                  <a:lnTo>
                    <a:pt x="2320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76200"/>
              <a:ext cx="232074" cy="685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098893" y="3605609"/>
            <a:ext cx="2163732" cy="1121207"/>
          </a:xfrm>
          <a:custGeom>
            <a:avLst/>
            <a:gdLst/>
            <a:ahLst/>
            <a:cxnLst/>
            <a:rect l="l" t="t" r="r" b="b"/>
            <a:pathLst>
              <a:path w="2163732" h="1121207">
                <a:moveTo>
                  <a:pt x="0" y="0"/>
                </a:moveTo>
                <a:lnTo>
                  <a:pt x="2163732" y="0"/>
                </a:lnTo>
                <a:lnTo>
                  <a:pt x="2163732" y="1121206"/>
                </a:lnTo>
                <a:lnTo>
                  <a:pt x="0" y="1121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97062"/>
            <a:ext cx="9296400" cy="720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9633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472</Words>
  <Application>Microsoft Office PowerPoint</Application>
  <PresentationFormat>Custom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DM Sans Italics</vt:lpstr>
      <vt:lpstr>Calibri</vt:lpstr>
      <vt:lpstr>DM Sans</vt:lpstr>
      <vt:lpstr>Canva Sans Bold</vt:lpstr>
      <vt:lpstr>Now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Modern Business Project Presentation </dc:title>
  <cp:lastModifiedBy>hp</cp:lastModifiedBy>
  <cp:revision>23</cp:revision>
  <dcterms:created xsi:type="dcterms:W3CDTF">2006-08-16T00:00:00Z</dcterms:created>
  <dcterms:modified xsi:type="dcterms:W3CDTF">2023-12-26T07:00:46Z</dcterms:modified>
  <dc:identifier>DAF3_blywac</dc:identifier>
</cp:coreProperties>
</file>